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D4A996-D629-4D7F-A097-9A6B070E6A15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2E1C7-8120-4F3E-9D8D-D22F53B45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9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07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1507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B178B17-B1FF-4CB5-ABCD-513E7B97283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1507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1507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362AF1C-1D87-4BC9-AD87-EACD7C03E17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5150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8CDBACB7-EA7D-4700-9E12-361EDAB068D1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5150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50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One of the most important things that you have to know and follow. The boomerang gets explained later. (No it isn’t…)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1609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40CFBEB-EF0C-412A-9949-BB0CF15C35A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1610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1610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C23B835-8EAD-49B5-BF4C-9246B5C68BF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5161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2588194E-7E04-4878-AE46-DAC6B3F89085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5161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61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12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1712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119848-579B-4639-A83F-3A81407DAC1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1712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1712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940DE91-D82D-49F4-A19C-C9D8F03700C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5171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644DC289-72A2-4FE6-B59A-4FEAFFD028D6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5171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71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1814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7A557D5-3968-41CF-9C93-1AF9E2BA34C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1814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1814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75A026F-413F-48FF-BB60-3DC5EC06866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5181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1C2465B6-9CCB-453F-A894-F1C922BE2BB2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5181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81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1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91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917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1917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B4EE8A-41C2-4D5D-8B82-1F7ED311BC1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1917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1917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18AAE3C-C721-457A-8A3A-DFE7D4EEED1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132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01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64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862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34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26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983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227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420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55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928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B2A132AF-97CE-4EA3-B459-75513328FDE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82CB363A-51DF-40E1-9EA1-7BDE81E8C1D6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2.png"/><Relationship Id="rId4" Type="http://schemas.openxmlformats.org/officeDocument/2006/relationships/image" Target="../media/image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Exemptions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 C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Lines 6, 42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3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84996" name="Picture 4" descr="SL00247_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762000"/>
            <a:ext cx="3200400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556" name="~PP8118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858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8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4491-05 Personal Exemptions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84999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5000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9060813-1CD7-4018-830C-A7142FA4227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85001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70670"/>
      </p:ext>
    </p:extLst>
  </p:cSld>
  <p:clrMapOvr>
    <a:masterClrMapping/>
  </p:clrMapOvr>
  <p:transition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85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855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Exemptions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endParaRPr lang="en-US" b="1" smtClean="0"/>
          </a:p>
          <a:p>
            <a:pPr eaLnBrk="1" hangingPunct="1"/>
            <a:r>
              <a:rPr lang="en-US" smtClean="0"/>
              <a:t>Pub 4012: Page C-2</a:t>
            </a:r>
          </a:p>
        </p:txBody>
      </p:sp>
      <p:sp>
        <p:nvSpPr>
          <p:cNvPr id="8602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60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9E527F-3F9E-436D-AF13-49390E4851B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8602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5" name="~PP4119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2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70867"/>
      </p:ext>
    </p:ext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Exemptions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b="1" smtClean="0"/>
          </a:p>
          <a:p>
            <a:pPr eaLnBrk="1" hangingPunct="1"/>
            <a:r>
              <a:rPr lang="en-US" b="1" smtClean="0"/>
              <a:t>Personal</a:t>
            </a:r>
            <a:r>
              <a:rPr lang="en-US" smtClean="0"/>
              <a:t> exemption for TP &amp; Spouse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b="1" smtClean="0"/>
              <a:t>Dependent</a:t>
            </a:r>
            <a:r>
              <a:rPr lang="en-US" smtClean="0"/>
              <a:t> exemption for each:</a:t>
            </a:r>
          </a:p>
          <a:p>
            <a:pPr lvl="1" eaLnBrk="1" hangingPunct="1"/>
            <a:r>
              <a:rPr lang="en-US" smtClean="0"/>
              <a:t>Qualifying child</a:t>
            </a:r>
          </a:p>
          <a:p>
            <a:pPr lvl="1" eaLnBrk="1" hangingPunct="1"/>
            <a:r>
              <a:rPr lang="en-US" smtClean="0"/>
              <a:t>Qualifying relative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10603" name="~PP1119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04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70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B426ED4-A4A1-4AD1-A9BB-559C4B09EEE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8704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7776"/>
      </p:ext>
    </p:extLst>
  </p:cSld>
  <p:clrMapOvr>
    <a:masterClrMapping/>
  </p:clrMapOvr>
  <p:transition advTm="1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06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060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Exemptions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/>
              <a:t>One for taxpayer and one for spouse when filing jointly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TP is ineligible if another can claim them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Widow/er, if not remarried by 12/31, can claim spouse in year of death i.e. MFJ</a:t>
            </a:r>
          </a:p>
          <a:p>
            <a:pPr eaLnBrk="1" hangingPunct="1">
              <a:lnSpc>
                <a:spcPct val="80000"/>
              </a:lnSpc>
            </a:pPr>
            <a:endParaRPr lang="en-US" sz="2800" smtClean="0"/>
          </a:p>
          <a:p>
            <a:pPr eaLnBrk="1" hangingPunct="1">
              <a:lnSpc>
                <a:spcPct val="80000"/>
              </a:lnSpc>
            </a:pPr>
            <a:r>
              <a:rPr lang="en-US" sz="2800" smtClean="0"/>
              <a:t>MFS can claim spouse – if spouse has no gross income, spouse not filing a return, and spouse not the dependent of another taxpayer</a:t>
            </a:r>
          </a:p>
        </p:txBody>
      </p:sp>
      <p:pic>
        <p:nvPicPr>
          <p:cNvPr id="112653" name="~PP1119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2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06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80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565AA07-B41C-47D2-8DE2-A24AE2CE73C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88071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54903"/>
      </p:ext>
    </p:extLst>
  </p:cSld>
  <p:clrMapOvr>
    <a:masterClrMapping/>
  </p:clrMapOvr>
  <p:transition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5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State of New Jersey</a:t>
            </a:r>
            <a:br>
              <a:rPr lang="en-US" smtClean="0"/>
            </a:br>
            <a:r>
              <a:rPr lang="en-US" smtClean="0"/>
              <a:t>Differences: State vs Federal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Exemptions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State: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Can claim personal exemption for self, even if a minor and also is claimed on parent’s return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Can claim additional exemption if blind or disabled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/>
              <a:t>Full-time students as exemptions in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State – if under 22 - “Dependent Attending College” Box on </a:t>
            </a:r>
            <a:r>
              <a:rPr lang="en-US" dirty="0" err="1" smtClean="0"/>
              <a:t>TaxWise</a:t>
            </a:r>
            <a:endParaRPr lang="en-US" dirty="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/>
              <a:t>Federal – if under 24 - Included in </a:t>
            </a:r>
            <a:r>
              <a:rPr lang="en-US" dirty="0" err="1" smtClean="0"/>
              <a:t>TaxWise</a:t>
            </a:r>
            <a:r>
              <a:rPr lang="en-US" dirty="0" smtClean="0"/>
              <a:t> with any other dependents in “Dependent” section of Form 1040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/>
              <a:t>Note: No Common Law marriage for NJ</a:t>
            </a:r>
          </a:p>
        </p:txBody>
      </p:sp>
      <p:pic>
        <p:nvPicPr>
          <p:cNvPr id="114699" name="~PP2121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67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90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4AF758-8A9A-43D5-9E12-33104CAAD43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8909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45287"/>
      </p:ext>
    </p:extLst>
  </p:cSld>
  <p:clrMapOvr>
    <a:masterClrMapping/>
  </p:clrMapOvr>
  <p:transition advTm="4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46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4699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302</Words>
  <Application>Microsoft Office PowerPoint</Application>
  <PresentationFormat>On-screen Show (4:3)</PresentationFormat>
  <Paragraphs>74</Paragraphs>
  <Slides>5</Slides>
  <Notes>5</Notes>
  <HiddenSlides>0</HiddenSlides>
  <MMClips>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NJ Template 06</vt:lpstr>
      <vt:lpstr>Personal Exemptions</vt:lpstr>
      <vt:lpstr>Exemptions</vt:lpstr>
      <vt:lpstr>Exemptions</vt:lpstr>
      <vt:lpstr>Personal Exemptions</vt:lpstr>
      <vt:lpstr>State of New Jersey Differences: State vs Federal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Exemptions</dc:title>
  <dc:creator>HershAl</dc:creator>
  <cp:lastModifiedBy>HershAl</cp:lastModifiedBy>
  <cp:revision>2</cp:revision>
  <dcterms:created xsi:type="dcterms:W3CDTF">2012-01-07T00:34:12Z</dcterms:created>
  <dcterms:modified xsi:type="dcterms:W3CDTF">2012-01-07T00:34:12Z</dcterms:modified>
</cp:coreProperties>
</file>